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7" r:id="rId2"/>
    <p:sldId id="266" r:id="rId3"/>
    <p:sldId id="269" r:id="rId4"/>
    <p:sldId id="290" r:id="rId5"/>
    <p:sldId id="303" r:id="rId6"/>
    <p:sldId id="304" r:id="rId7"/>
    <p:sldId id="305" r:id="rId8"/>
    <p:sldId id="306" r:id="rId9"/>
    <p:sldId id="302" r:id="rId10"/>
    <p:sldId id="286" r:id="rId11"/>
  </p:sldIdLst>
  <p:sldSz cx="9906000" cy="6858000" type="A4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A7"/>
    <a:srgbClr val="ED1B24"/>
    <a:srgbClr val="EDF1F4"/>
    <a:srgbClr val="E8E8E8"/>
    <a:srgbClr val="FE0000"/>
    <a:srgbClr val="00B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AF606853-7671-496A-8E4F-DF71F8EC918B}" styleName="Темный стиль 1 —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4660"/>
  </p:normalViewPr>
  <p:slideViewPr>
    <p:cSldViewPr snapToGrid="0">
      <p:cViewPr>
        <p:scale>
          <a:sx n="100" d="100"/>
          <a:sy n="100" d="100"/>
        </p:scale>
        <p:origin x="-132" y="-15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B1C04-E552-43C5-8A81-44031C2A6EEA}" type="datetimeFigureOut">
              <a:rPr lang="ru-RU" smtClean="0"/>
              <a:t>12.01.2018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C48416-5E13-411F-8FF9-EFDC5E857A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00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8416-5E13-411F-8FF9-EFDC5E857A3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1566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8416-5E13-411F-8FF9-EFDC5E857A3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584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3B0-9BFB-43D0-AE9F-C6B1B9EB2FC9}" type="datetimeFigureOut">
              <a:rPr lang="ru-RU" smtClean="0"/>
              <a:t>12.01.2018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070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3B0-9BFB-43D0-AE9F-C6B1B9EB2FC9}" type="datetimeFigureOut">
              <a:rPr lang="ru-RU" smtClean="0"/>
              <a:t>12.01.2018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248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3B0-9BFB-43D0-AE9F-C6B1B9EB2FC9}" type="datetimeFigureOut">
              <a:rPr lang="ru-RU" smtClean="0"/>
              <a:t>12.01.2018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605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3B0-9BFB-43D0-AE9F-C6B1B9EB2FC9}" type="datetimeFigureOut">
              <a:rPr lang="ru-RU" smtClean="0"/>
              <a:t>12.01.2018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278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3B0-9BFB-43D0-AE9F-C6B1B9EB2FC9}" type="datetimeFigureOut">
              <a:rPr lang="ru-RU" smtClean="0"/>
              <a:t>12.01.2018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157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3B0-9BFB-43D0-AE9F-C6B1B9EB2FC9}" type="datetimeFigureOut">
              <a:rPr lang="ru-RU" smtClean="0"/>
              <a:t>12.01.2018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251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3B0-9BFB-43D0-AE9F-C6B1B9EB2FC9}" type="datetimeFigureOut">
              <a:rPr lang="ru-RU" smtClean="0"/>
              <a:t>12.01.2018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11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3B0-9BFB-43D0-AE9F-C6B1B9EB2FC9}" type="datetimeFigureOut">
              <a:rPr lang="ru-RU" smtClean="0"/>
              <a:t>12.01.2018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182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3B0-9BFB-43D0-AE9F-C6B1B9EB2FC9}" type="datetimeFigureOut">
              <a:rPr lang="ru-RU" smtClean="0"/>
              <a:t>12.01.2018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9175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3B0-9BFB-43D0-AE9F-C6B1B9EB2FC9}" type="datetimeFigureOut">
              <a:rPr lang="ru-RU" smtClean="0"/>
              <a:t>12.01.2018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455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3B0-9BFB-43D0-AE9F-C6B1B9EB2FC9}" type="datetimeFigureOut">
              <a:rPr lang="ru-RU" smtClean="0"/>
              <a:t>12.01.2018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540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833B0-9BFB-43D0-AE9F-C6B1B9EB2FC9}" type="datetimeFigureOut">
              <a:rPr lang="ru-RU" smtClean="0"/>
              <a:t>12.01.2018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790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.ucrazy.ru/files/pics/2014.04/1396287748_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" y="1383129"/>
            <a:ext cx="9906000" cy="660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184113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1173"/>
            <a:ext cx="9906000" cy="87464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704851" y="254002"/>
            <a:ext cx="8696325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ru-RU" sz="2400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endParaRPr lang="ru-RU" sz="2400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endParaRPr lang="ru-RU" sz="2400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endParaRPr lang="ru-RU" b="1" dirty="0">
              <a:solidFill>
                <a:srgbClr val="800000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 rot="16200000">
            <a:off x="6311402" y="294719"/>
            <a:ext cx="1922031" cy="3092823"/>
          </a:xfrm>
          <a:prstGeom prst="roundRect">
            <a:avLst/>
          </a:prstGeom>
          <a:solidFill>
            <a:srgbClr val="EDF1F4"/>
          </a:solidFill>
          <a:ln w="38100" cap="flat" cmpd="sng" algn="ctr">
            <a:solidFill>
              <a:srgbClr val="EDF1F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27009" r="18594" b="46917"/>
          <a:stretch/>
        </p:blipFill>
        <p:spPr bwMode="auto">
          <a:xfrm>
            <a:off x="6165495" y="1400499"/>
            <a:ext cx="2213843" cy="881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00026" y="123196"/>
            <a:ext cx="50211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EDF1F4"/>
                </a:solidFill>
                <a:latin typeface="Century Gothic" panose="020B0502020202020204" pitchFamily="34" charset="0"/>
              </a:rPr>
              <a:t>Развитие мясного скотоводства в Российской Федерации</a:t>
            </a:r>
          </a:p>
          <a:p>
            <a:r>
              <a:rPr lang="ru-RU" sz="2000" b="1" dirty="0">
                <a:solidFill>
                  <a:srgbClr val="EDF1F4"/>
                </a:solidFill>
                <a:latin typeface="Century Gothic" panose="020B0502020202020204" pitchFamily="34" charset="0"/>
              </a:rPr>
              <a:t>с использованием генетического материала Бельгийской бело-голубой породы </a:t>
            </a:r>
            <a:r>
              <a:rPr lang="ru-RU" sz="2000" b="1" dirty="0" smtClean="0">
                <a:solidFill>
                  <a:srgbClr val="EDF1F4"/>
                </a:solidFill>
                <a:latin typeface="Century Gothic" panose="020B0502020202020204" pitchFamily="34" charset="0"/>
              </a:rPr>
              <a:t>КРС</a:t>
            </a:r>
            <a:endParaRPr lang="ru-RU" sz="2000" b="1" dirty="0">
              <a:solidFill>
                <a:srgbClr val="EDF1F4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7684121" y="6233828"/>
            <a:ext cx="1917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b="1" dirty="0">
                <a:solidFill>
                  <a:srgbClr val="EDF1F4"/>
                </a:solidFill>
                <a:latin typeface="Century Gothic" panose="020B0502020202020204" pitchFamily="34" charset="0"/>
              </a:rPr>
              <a:t>www.mirovet.ru</a:t>
            </a:r>
            <a:endParaRPr lang="ru-RU" altLang="ru-RU" dirty="0">
              <a:solidFill>
                <a:srgbClr val="EDF1F4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81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http://i.ucrazy.ru/files/pics/2014.04/1396287748_19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" y="1383129"/>
            <a:ext cx="9906000" cy="660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906000" cy="184113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1173"/>
            <a:ext cx="9906000" cy="87464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704851" y="254002"/>
            <a:ext cx="8696325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ru-RU" sz="2400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endParaRPr lang="ru-RU" sz="2400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endParaRPr lang="ru-RU" sz="2400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endParaRPr lang="ru-RU" b="1" dirty="0">
              <a:solidFill>
                <a:srgbClr val="800000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 rot="16200000">
            <a:off x="6311402" y="294719"/>
            <a:ext cx="1922031" cy="3092823"/>
          </a:xfrm>
          <a:prstGeom prst="roundRect">
            <a:avLst/>
          </a:prstGeom>
          <a:solidFill>
            <a:srgbClr val="EDF1F4"/>
          </a:solidFill>
          <a:ln w="38100" cap="flat" cmpd="sng" algn="ctr">
            <a:solidFill>
              <a:srgbClr val="EDF1F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27009" r="18594" b="46917"/>
          <a:stretch/>
        </p:blipFill>
        <p:spPr bwMode="auto">
          <a:xfrm>
            <a:off x="6165495" y="1400499"/>
            <a:ext cx="2213843" cy="881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7684121" y="6233828"/>
            <a:ext cx="1917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b="1" dirty="0">
                <a:solidFill>
                  <a:srgbClr val="EDF1F4"/>
                </a:solidFill>
                <a:latin typeface="Century Gothic" panose="020B0502020202020204" pitchFamily="34" charset="0"/>
              </a:rPr>
              <a:t>www.mirovet.ru</a:t>
            </a:r>
            <a:endParaRPr lang="ru-RU" altLang="ru-RU" dirty="0">
              <a:solidFill>
                <a:srgbClr val="EDF1F4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866413" y="4056752"/>
            <a:ext cx="4039587" cy="13075"/>
          </a:xfrm>
          <a:prstGeom prst="line">
            <a:avLst/>
          </a:prstGeom>
          <a:ln>
            <a:solidFill>
              <a:srgbClr val="ED1B24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69622" y="3684224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EDF1F4"/>
                </a:solidFill>
                <a:latin typeface="Century Gothic" panose="020B0502020202020204" pitchFamily="34" charset="0"/>
              </a:rPr>
              <a:t>Спасибо за внимание! </a:t>
            </a:r>
            <a:endParaRPr lang="ru-RU" dirty="0">
              <a:solidFill>
                <a:srgbClr val="EDF1F4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69622" y="4103333"/>
            <a:ext cx="3661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>
                <a:solidFill>
                  <a:srgbClr val="EDF1F4"/>
                </a:solidFill>
                <a:latin typeface="Century Gothic" panose="020B0502020202020204" pitchFamily="34" charset="0"/>
              </a:rPr>
              <a:t>Генеральный директор </a:t>
            </a:r>
            <a:br>
              <a:rPr lang="ru-RU" altLang="ru-RU" dirty="0">
                <a:solidFill>
                  <a:srgbClr val="EDF1F4"/>
                </a:solidFill>
                <a:latin typeface="Century Gothic" panose="020B0502020202020204" pitchFamily="34" charset="0"/>
              </a:rPr>
            </a:br>
            <a:r>
              <a:rPr lang="ru-RU" altLang="ru-RU" b="1" dirty="0">
                <a:solidFill>
                  <a:srgbClr val="EDF1F4"/>
                </a:solidFill>
                <a:latin typeface="Century Gothic" panose="020B0502020202020204" pitchFamily="34" charset="0"/>
              </a:rPr>
              <a:t>ООО «</a:t>
            </a:r>
            <a:r>
              <a:rPr lang="ru-RU" altLang="ru-RU" b="1" dirty="0" err="1">
                <a:solidFill>
                  <a:srgbClr val="EDF1F4"/>
                </a:solidFill>
                <a:latin typeface="Century Gothic" panose="020B0502020202020204" pitchFamily="34" charset="0"/>
              </a:rPr>
              <a:t>Мировет</a:t>
            </a:r>
            <a:r>
              <a:rPr lang="ru-RU" altLang="ru-RU" b="1" dirty="0">
                <a:solidFill>
                  <a:srgbClr val="EDF1F4"/>
                </a:solidFill>
                <a:latin typeface="Century Gothic" panose="020B0502020202020204" pitchFamily="34" charset="0"/>
              </a:rPr>
              <a:t>» </a:t>
            </a:r>
          </a:p>
          <a:p>
            <a:r>
              <a:rPr lang="ru-RU" altLang="ru-RU" dirty="0" err="1">
                <a:solidFill>
                  <a:srgbClr val="EDF1F4"/>
                </a:solidFill>
                <a:latin typeface="Century Gothic" panose="020B0502020202020204" pitchFamily="34" charset="0"/>
              </a:rPr>
              <a:t>Грязнева</a:t>
            </a:r>
            <a:r>
              <a:rPr lang="ru-RU" altLang="ru-RU" dirty="0">
                <a:solidFill>
                  <a:srgbClr val="EDF1F4"/>
                </a:solidFill>
                <a:latin typeface="Century Gothic" panose="020B0502020202020204" pitchFamily="34" charset="0"/>
              </a:rPr>
              <a:t> Татьяна Николаевна</a:t>
            </a:r>
          </a:p>
          <a:p>
            <a:r>
              <a:rPr lang="ru-RU" altLang="ru-RU" dirty="0">
                <a:solidFill>
                  <a:srgbClr val="EDF1F4"/>
                </a:solidFill>
                <a:latin typeface="Century Gothic" panose="020B0502020202020204" pitchFamily="34" charset="0"/>
              </a:rPr>
              <a:t>8 (915)454-25-54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0026" y="123196"/>
            <a:ext cx="50211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EDF1F4"/>
                </a:solidFill>
                <a:latin typeface="Century Gothic" panose="020B0502020202020204" pitchFamily="34" charset="0"/>
              </a:rPr>
              <a:t>Развитие мясного скотоводства в Российской Федерации</a:t>
            </a:r>
          </a:p>
          <a:p>
            <a:r>
              <a:rPr lang="ru-RU" sz="2000" b="1" dirty="0">
                <a:solidFill>
                  <a:srgbClr val="EDF1F4"/>
                </a:solidFill>
                <a:latin typeface="Century Gothic" panose="020B0502020202020204" pitchFamily="34" charset="0"/>
              </a:rPr>
              <a:t>с использованием генетического материала Бельгийской бело-голубой породы </a:t>
            </a:r>
            <a:r>
              <a:rPr lang="ru-RU" sz="2000" b="1" dirty="0" smtClean="0">
                <a:solidFill>
                  <a:srgbClr val="EDF1F4"/>
                </a:solidFill>
                <a:latin typeface="Century Gothic" panose="020B0502020202020204" pitchFamily="34" charset="0"/>
              </a:rPr>
              <a:t>КРС</a:t>
            </a:r>
            <a:endParaRPr lang="ru-RU" sz="2000" b="1" dirty="0">
              <a:solidFill>
                <a:srgbClr val="EDF1F4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0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695450" y="-582777"/>
            <a:ext cx="5256756" cy="744077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058" y="0"/>
            <a:ext cx="6364942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896471" y="506506"/>
            <a:ext cx="7969624" cy="3092823"/>
          </a:xfrm>
          <a:prstGeom prst="roundRect">
            <a:avLst/>
          </a:prstGeom>
          <a:noFill/>
          <a:ln w="38100" cap="flat" cmpd="sng" algn="ctr">
            <a:solidFill>
              <a:srgbClr val="EDF1F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096" y="423898"/>
            <a:ext cx="1304229" cy="88235"/>
          </a:xfrm>
          <a:prstGeom prst="rect">
            <a:avLst/>
          </a:prstGeom>
        </p:spPr>
      </p:pic>
      <p:pic>
        <p:nvPicPr>
          <p:cNvPr id="2050" name="Picture 2" descr="https://macgregorspen.files.wordpress.com/2015/09/3507884418_1f8b979e8d_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066" y="1635167"/>
            <a:ext cx="3856158" cy="256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Рисунок 31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08109" y="409660"/>
            <a:ext cx="2271710" cy="1725523"/>
          </a:xfrm>
          <a:prstGeom prst="rect">
            <a:avLst/>
          </a:prstGeom>
          <a:noFill/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058" y="488170"/>
            <a:ext cx="2116275" cy="160256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0131" y="2054656"/>
            <a:ext cx="2117960" cy="156451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018" y="489041"/>
            <a:ext cx="2117960" cy="156590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978" y="2054656"/>
            <a:ext cx="2129022" cy="156451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657334" y="774461"/>
            <a:ext cx="22236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Животные </a:t>
            </a: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поедают </a:t>
            </a:r>
            <a:b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меньше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, но </a:t>
            </a: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/>
            </a:r>
            <a:b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производят </a:t>
            </a:r>
            <a:b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больше 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мяса</a:t>
            </a: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026" y="3620175"/>
            <a:ext cx="4200524" cy="707346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3686310" y="2286110"/>
            <a:ext cx="180049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Улучшение </a:t>
            </a: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/>
            </a:r>
            <a:b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мясной </a:t>
            </a:r>
            <a:b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структуры 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у </a:t>
            </a: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/>
            </a:r>
            <a:b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помесных 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телят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7824579" y="2301331"/>
            <a:ext cx="20532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Убойный 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выход, </a:t>
            </a: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/>
            </a:r>
            <a:b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пищевая </a:t>
            </a:r>
            <a:b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эффективность 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и </a:t>
            </a: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/>
            </a:r>
            <a:b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легкость 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отелов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3817796" y="3978603"/>
            <a:ext cx="596681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Бельгийская бело-голубая порода крупного рогатого скота (ВВВ) - это уникальная мясная порода, выведенная животноводами Бельгии</a:t>
            </a:r>
            <a:r>
              <a:rPr lang="ru-RU" sz="1600" dirty="0" smtClean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ru-RU" sz="600" dirty="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16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Разведение чистопородной ВВВ в России возможно, но в ближайшем будущем, </a:t>
            </a:r>
            <a:r>
              <a:rPr lang="ru-RU" sz="1600" dirty="0" smtClean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так как </a:t>
            </a:r>
            <a:r>
              <a:rPr lang="ru-RU" sz="16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этот проект требует высоко технологичного ветеринарно- зоотехнического сопровождения</a:t>
            </a:r>
            <a:r>
              <a:rPr lang="ru-RU" sz="1600" dirty="0" smtClean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ru-RU" sz="600" dirty="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16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Оптимально реализуемым проектом в РФ является </a:t>
            </a:r>
            <a:r>
              <a:rPr lang="ru-RU" sz="1600" b="1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технология </a:t>
            </a:r>
            <a:r>
              <a:rPr lang="ru-RU" sz="1600" b="1" dirty="0" err="1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кроссбрединга</a:t>
            </a:r>
            <a:r>
              <a:rPr lang="ru-RU" sz="16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, основанная на искусственном осеменении спермой ВВВ местных молочных и мясных пород скота. 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175" y="403518"/>
            <a:ext cx="273050" cy="64168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88" y="381830"/>
            <a:ext cx="2309811" cy="106211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343" y="379092"/>
            <a:ext cx="621269" cy="88235"/>
          </a:xfrm>
          <a:prstGeom prst="rect">
            <a:avLst/>
          </a:prstGeom>
        </p:spPr>
      </p:pic>
      <p:sp>
        <p:nvSpPr>
          <p:cNvPr id="34" name="Прямоугольник 33"/>
          <p:cNvSpPr/>
          <p:nvPr/>
        </p:nvSpPr>
        <p:spPr>
          <a:xfrm>
            <a:off x="3732280" y="55279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ED1B24"/>
                </a:solidFill>
                <a:latin typeface="Century Gothic" panose="020B0502020202020204" pitchFamily="34" charset="0"/>
              </a:rPr>
              <a:t>О проекте</a:t>
            </a:r>
            <a:endParaRPr lang="ru-RU" b="1" dirty="0">
              <a:solidFill>
                <a:srgbClr val="ED1B24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95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s://soriacpa.com/wp-content/uploads/2016/06/Physician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1852" y="0"/>
            <a:ext cx="102857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058" y="0"/>
            <a:ext cx="6364942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896471" y="506506"/>
            <a:ext cx="7969624" cy="3092823"/>
          </a:xfrm>
          <a:prstGeom prst="roundRect">
            <a:avLst/>
          </a:prstGeom>
          <a:noFill/>
          <a:ln w="38100" cap="flat" cmpd="sng" algn="ctr">
            <a:solidFill>
              <a:srgbClr val="EDF1F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27009" r="18594" b="46917"/>
          <a:stretch/>
        </p:blipFill>
        <p:spPr bwMode="auto">
          <a:xfrm>
            <a:off x="8356410" y="30469"/>
            <a:ext cx="1465706" cy="583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096" y="423898"/>
            <a:ext cx="1304229" cy="8823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0131" y="2053275"/>
            <a:ext cx="2117960" cy="156590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0175" y="403518"/>
            <a:ext cx="273050" cy="64168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905" y="379449"/>
            <a:ext cx="621269" cy="88235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343" y="379092"/>
            <a:ext cx="621269" cy="88235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9018" y="2049627"/>
            <a:ext cx="2117960" cy="1565900"/>
          </a:xfrm>
          <a:prstGeom prst="rect">
            <a:avLst/>
          </a:prstGeom>
        </p:spPr>
      </p:pic>
      <p:pic>
        <p:nvPicPr>
          <p:cNvPr id="22" name="Picture 6" descr="http://www.svoydoctor.ru/images/logo/mv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313" y="2440541"/>
            <a:ext cx="1615369" cy="79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0131" y="486660"/>
            <a:ext cx="2117960" cy="156590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6978" y="483727"/>
            <a:ext cx="2117960" cy="3131800"/>
          </a:xfrm>
          <a:prstGeom prst="rect">
            <a:avLst/>
          </a:prstGeom>
        </p:spPr>
      </p:pic>
      <p:pic>
        <p:nvPicPr>
          <p:cNvPr id="1026" name="Picture 2" descr="https://aesa-25years.sciencesconf.org/data/sponsors/AWEx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76" y="489430"/>
            <a:ext cx="1765300" cy="155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8720" y="2588655"/>
            <a:ext cx="1866088" cy="48784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732279" y="4411585"/>
            <a:ext cx="5724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0068A7"/>
                </a:solidFill>
                <a:latin typeface="+mj-lt"/>
                <a:cs typeface="Arial" pitchFamily="34" charset="0"/>
              </a:rPr>
              <a:t>ФГБОУ </a:t>
            </a:r>
            <a:r>
              <a:rPr lang="ru-RU" sz="1600" b="1" dirty="0">
                <a:solidFill>
                  <a:srgbClr val="0068A7"/>
                </a:solidFill>
                <a:latin typeface="+mj-lt"/>
                <a:cs typeface="Arial" pitchFamily="34" charset="0"/>
              </a:rPr>
              <a:t>ВО «Московская государственная академия ветеринарной медицины и биотехнологии </a:t>
            </a:r>
            <a:r>
              <a:rPr lang="ru-RU" sz="1600" b="1" dirty="0" smtClean="0">
                <a:solidFill>
                  <a:srgbClr val="0068A7"/>
                </a:solidFill>
                <a:latin typeface="+mj-lt"/>
                <a:cs typeface="Arial" pitchFamily="34" charset="0"/>
              </a:rPr>
              <a:t>– МВА </a:t>
            </a:r>
            <a:r>
              <a:rPr lang="ru-RU" sz="1600" b="1" dirty="0">
                <a:solidFill>
                  <a:srgbClr val="0068A7"/>
                </a:solidFill>
                <a:latin typeface="+mj-lt"/>
                <a:cs typeface="Arial" pitchFamily="34" charset="0"/>
              </a:rPr>
              <a:t>имени К.И. Скрябина</a:t>
            </a:r>
            <a:r>
              <a:rPr lang="ru-RU" sz="1600" b="1" dirty="0" smtClean="0">
                <a:solidFill>
                  <a:srgbClr val="0068A7"/>
                </a:solidFill>
                <a:latin typeface="+mj-lt"/>
                <a:cs typeface="Arial" pitchFamily="34" charset="0"/>
              </a:rPr>
              <a:t>»</a:t>
            </a:r>
            <a:r>
              <a:rPr lang="ru-RU" b="1" dirty="0">
                <a:latin typeface="+mj-lt"/>
                <a:cs typeface="Arial" pitchFamily="34" charset="0"/>
              </a:rPr>
              <a:t/>
            </a:r>
            <a:br>
              <a:rPr lang="ru-RU" b="1" dirty="0">
                <a:latin typeface="+mj-lt"/>
                <a:cs typeface="Arial" pitchFamily="34" charset="0"/>
              </a:rPr>
            </a:br>
            <a:r>
              <a:rPr lang="ru-RU" sz="1200" dirty="0" smtClean="0">
                <a:latin typeface="+mj-lt"/>
                <a:cs typeface="Arial" pitchFamily="34" charset="0"/>
              </a:rPr>
              <a:t>Ведущее российское образовательное учреждение </a:t>
            </a:r>
            <a:r>
              <a:rPr lang="ru-RU" sz="1200" dirty="0">
                <a:latin typeface="+mj-lt"/>
                <a:cs typeface="Arial" pitchFamily="34" charset="0"/>
              </a:rPr>
              <a:t>в </a:t>
            </a:r>
            <a:r>
              <a:rPr lang="ru-RU" sz="1200" dirty="0" smtClean="0">
                <a:latin typeface="+mj-lt"/>
                <a:cs typeface="Arial" pitchFamily="34" charset="0"/>
              </a:rPr>
              <a:t>области ветеринарии. Оказывает поддержку </a:t>
            </a:r>
            <a:r>
              <a:rPr lang="ru-RU" sz="1200" dirty="0">
                <a:latin typeface="+mj-lt"/>
                <a:cs typeface="Arial" pitchFamily="34" charset="0"/>
              </a:rPr>
              <a:t>в </a:t>
            </a:r>
            <a:r>
              <a:rPr lang="ru-RU" sz="1200" dirty="0" smtClean="0">
                <a:latin typeface="+mj-lt"/>
                <a:cs typeface="Arial" pitchFamily="34" charset="0"/>
              </a:rPr>
              <a:t>области исследований и ветеринарии.</a:t>
            </a:r>
            <a:endParaRPr lang="ru-RU" sz="12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32279" y="6059026"/>
            <a:ext cx="5924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0068A7"/>
                </a:solidFill>
                <a:latin typeface="+mj-lt"/>
                <a:cs typeface="Arial" pitchFamily="34" charset="0"/>
              </a:rPr>
              <a:t>ООО «</a:t>
            </a:r>
            <a:r>
              <a:rPr lang="ru-RU" sz="1600" b="1" dirty="0" err="1" smtClean="0">
                <a:solidFill>
                  <a:srgbClr val="0068A7"/>
                </a:solidFill>
                <a:latin typeface="+mj-lt"/>
                <a:cs typeface="Arial" pitchFamily="34" charset="0"/>
              </a:rPr>
              <a:t>Пробиотик</a:t>
            </a:r>
            <a:r>
              <a:rPr lang="ru-RU" sz="1600" b="1" dirty="0" smtClean="0">
                <a:solidFill>
                  <a:srgbClr val="0068A7"/>
                </a:solidFill>
                <a:latin typeface="+mj-lt"/>
                <a:cs typeface="Arial" pitchFamily="34" charset="0"/>
              </a:rPr>
              <a:t>-Плюс»</a:t>
            </a:r>
            <a:endParaRPr lang="ru-RU" sz="1600" b="1" dirty="0" smtClean="0">
              <a:latin typeface="+mj-lt"/>
              <a:cs typeface="Arial" pitchFamily="34" charset="0"/>
            </a:endParaRPr>
          </a:p>
          <a:p>
            <a:r>
              <a:rPr lang="ru-RU" sz="1200" dirty="0" smtClean="0">
                <a:latin typeface="+mj-lt"/>
                <a:cs typeface="Arial" pitchFamily="34" charset="0"/>
              </a:rPr>
              <a:t>Разработчик и</a:t>
            </a:r>
            <a:r>
              <a:rPr lang="en-US" sz="1200" dirty="0" smtClean="0">
                <a:latin typeface="+mj-lt"/>
                <a:cs typeface="Arial" pitchFamily="34" charset="0"/>
              </a:rPr>
              <a:t> </a:t>
            </a:r>
            <a:r>
              <a:rPr lang="ru-RU" sz="1200" dirty="0" smtClean="0">
                <a:latin typeface="+mj-lt"/>
                <a:cs typeface="Arial" pitchFamily="34" charset="0"/>
              </a:rPr>
              <a:t>производитель</a:t>
            </a:r>
            <a:r>
              <a:rPr lang="en-US" sz="1200" dirty="0" smtClean="0">
                <a:latin typeface="+mj-lt"/>
                <a:cs typeface="Arial" pitchFamily="34" charset="0"/>
              </a:rPr>
              <a:t> </a:t>
            </a:r>
            <a:r>
              <a:rPr lang="ru-RU" sz="1200" dirty="0" smtClean="0">
                <a:latin typeface="+mj-lt"/>
                <a:cs typeface="Arial" pitchFamily="34" charset="0"/>
              </a:rPr>
              <a:t>иммуноглобулинов, гипериммунных</a:t>
            </a:r>
            <a:r>
              <a:rPr lang="en-US" sz="1200" dirty="0" smtClean="0">
                <a:latin typeface="+mj-lt"/>
                <a:cs typeface="Arial" pitchFamily="34" charset="0"/>
              </a:rPr>
              <a:t> </a:t>
            </a:r>
            <a:r>
              <a:rPr lang="ru-RU" sz="1200" dirty="0" smtClean="0">
                <a:latin typeface="+mj-lt"/>
                <a:cs typeface="Arial" pitchFamily="34" charset="0"/>
              </a:rPr>
              <a:t>сывороток</a:t>
            </a:r>
            <a:r>
              <a:rPr lang="ru-RU" sz="1200" dirty="0">
                <a:latin typeface="+mj-lt"/>
                <a:cs typeface="Arial" pitchFamily="34" charset="0"/>
              </a:rPr>
              <a:t>, </a:t>
            </a:r>
            <a:r>
              <a:rPr lang="ru-RU" sz="1200" dirty="0" smtClean="0">
                <a:latin typeface="+mj-lt"/>
                <a:cs typeface="Arial" pitchFamily="34" charset="0"/>
              </a:rPr>
              <a:t>вакцин, биостимуляторов иммунной системы, кормовых добавок, </a:t>
            </a:r>
            <a:r>
              <a:rPr lang="ru-RU" sz="1200" dirty="0" err="1" smtClean="0">
                <a:latin typeface="+mj-lt"/>
                <a:cs typeface="Arial" pitchFamily="34" charset="0"/>
              </a:rPr>
              <a:t>пробиотиков</a:t>
            </a:r>
            <a:r>
              <a:rPr lang="ru-RU" sz="1200" dirty="0" smtClean="0">
                <a:latin typeface="+mj-lt"/>
                <a:cs typeface="Arial" pitchFamily="34" charset="0"/>
              </a:rPr>
              <a:t> для животных.</a:t>
            </a:r>
            <a:endParaRPr lang="ru-RU" sz="1200" dirty="0">
              <a:latin typeface="+mj-lt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33440" y="5348292"/>
            <a:ext cx="5924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0068A7"/>
                </a:solidFill>
                <a:latin typeface="+mj-lt"/>
                <a:cs typeface="Arial" pitchFamily="34" charset="0"/>
              </a:rPr>
              <a:t>ООО «Пушкинский мясной двор</a:t>
            </a:r>
            <a:r>
              <a:rPr lang="ru-RU" sz="1600" b="1" dirty="0" smtClean="0">
                <a:solidFill>
                  <a:srgbClr val="0068A7"/>
                </a:solidFill>
                <a:latin typeface="+mj-lt"/>
                <a:cs typeface="Arial" pitchFamily="34" charset="0"/>
              </a:rPr>
              <a:t>»</a:t>
            </a:r>
            <a:r>
              <a:rPr lang="ru-RU" sz="1600" b="1" dirty="0">
                <a:solidFill>
                  <a:srgbClr val="0068A7"/>
                </a:solidFill>
                <a:latin typeface="+mj-lt"/>
                <a:cs typeface="Arial" pitchFamily="34" charset="0"/>
              </a:rPr>
              <a:t/>
            </a:r>
            <a:br>
              <a:rPr lang="ru-RU" sz="1600" b="1" dirty="0">
                <a:solidFill>
                  <a:srgbClr val="0068A7"/>
                </a:solidFill>
                <a:latin typeface="+mj-lt"/>
                <a:cs typeface="Arial" pitchFamily="34" charset="0"/>
              </a:rPr>
            </a:br>
            <a:r>
              <a:rPr lang="ru-RU" sz="1200" dirty="0" smtClean="0">
                <a:latin typeface="+mj-lt"/>
                <a:cs typeface="Arial" pitchFamily="34" charset="0"/>
              </a:rPr>
              <a:t>Производитель говядины</a:t>
            </a:r>
            <a:r>
              <a:rPr lang="ru-RU" sz="1200" dirty="0">
                <a:latin typeface="+mj-lt"/>
                <a:cs typeface="Arial" pitchFamily="34" charset="0"/>
              </a:rPr>
              <a:t>, </a:t>
            </a:r>
            <a:r>
              <a:rPr lang="ru-RU" sz="1200" dirty="0" smtClean="0">
                <a:latin typeface="+mj-lt"/>
                <a:cs typeface="Arial" pitchFamily="34" charset="0"/>
              </a:rPr>
              <a:t>свинины и </a:t>
            </a:r>
            <a:r>
              <a:rPr lang="ru-RU" sz="1200" dirty="0">
                <a:latin typeface="+mj-lt"/>
                <a:cs typeface="Arial" pitchFamily="34" charset="0"/>
              </a:rPr>
              <a:t>телятины.</a:t>
            </a:r>
          </a:p>
          <a:p>
            <a:r>
              <a:rPr lang="ru-RU" sz="1200" dirty="0" smtClean="0">
                <a:latin typeface="+mj-lt"/>
                <a:cs typeface="Arial" pitchFamily="34" charset="0"/>
              </a:rPr>
              <a:t>Предоставляет свои </a:t>
            </a:r>
            <a:r>
              <a:rPr lang="ru-RU" sz="1200" dirty="0">
                <a:latin typeface="+mj-lt"/>
                <a:cs typeface="Arial" pitchFamily="34" charset="0"/>
              </a:rPr>
              <a:t>мощности </a:t>
            </a:r>
            <a:r>
              <a:rPr lang="ru-RU" sz="1200" dirty="0" smtClean="0">
                <a:latin typeface="+mj-lt"/>
                <a:cs typeface="Arial" pitchFamily="34" charset="0"/>
              </a:rPr>
              <a:t>для реализации наших программ.</a:t>
            </a:r>
            <a:endParaRPr lang="ru-RU" sz="1200" dirty="0">
              <a:latin typeface="+mj-lt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32279" y="3667704"/>
            <a:ext cx="5629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err="1">
                <a:solidFill>
                  <a:srgbClr val="0068A7"/>
                </a:solidFill>
                <a:latin typeface="+mj-lt"/>
                <a:cs typeface="Arial" pitchFamily="34" charset="0"/>
              </a:rPr>
              <a:t>Льежский</a:t>
            </a:r>
            <a:r>
              <a:rPr lang="ru-RU" sz="1600" b="1" dirty="0">
                <a:solidFill>
                  <a:srgbClr val="0068A7"/>
                </a:solidFill>
                <a:latin typeface="+mj-lt"/>
                <a:cs typeface="Arial" pitchFamily="34" charset="0"/>
              </a:rPr>
              <a:t> </a:t>
            </a:r>
            <a:r>
              <a:rPr lang="ru-RU" sz="1600" b="1" dirty="0" smtClean="0">
                <a:solidFill>
                  <a:srgbClr val="0068A7"/>
                </a:solidFill>
                <a:latin typeface="+mj-lt"/>
                <a:cs typeface="Arial" pitchFamily="34" charset="0"/>
              </a:rPr>
              <a:t>университет и Валлонская </a:t>
            </a:r>
            <a:r>
              <a:rPr lang="ru-RU" sz="1600" b="1" dirty="0">
                <a:solidFill>
                  <a:srgbClr val="0068A7"/>
                </a:solidFill>
                <a:latin typeface="+mj-lt"/>
                <a:cs typeface="Arial" pitchFamily="34" charset="0"/>
              </a:rPr>
              <a:t>Ассоциация по Разведению </a:t>
            </a:r>
            <a:r>
              <a:rPr lang="ru-RU" sz="1600" b="1" dirty="0" smtClean="0">
                <a:solidFill>
                  <a:srgbClr val="0068A7"/>
                </a:solidFill>
                <a:latin typeface="+mj-lt"/>
                <a:cs typeface="Arial" pitchFamily="34" charset="0"/>
              </a:rPr>
              <a:t>Скота (Бельгия)</a:t>
            </a:r>
            <a:r>
              <a:rPr lang="ru-RU" sz="1600" b="1" dirty="0" smtClean="0">
                <a:latin typeface="+mj-lt"/>
                <a:cs typeface="Arial" pitchFamily="34" charset="0"/>
              </a:rPr>
              <a:t/>
            </a:r>
            <a:br>
              <a:rPr lang="ru-RU" sz="1600" b="1" dirty="0" smtClean="0">
                <a:latin typeface="+mj-lt"/>
                <a:cs typeface="Arial" pitchFamily="34" charset="0"/>
              </a:rPr>
            </a:br>
            <a:r>
              <a:rPr lang="ru-RU" sz="1200" dirty="0" smtClean="0">
                <a:latin typeface="+mj-lt"/>
                <a:cs typeface="Arial" pitchFamily="34" charset="0"/>
              </a:rPr>
              <a:t>Партнер </a:t>
            </a:r>
            <a:r>
              <a:rPr lang="ru-RU" sz="1200" dirty="0">
                <a:latin typeface="+mj-lt"/>
                <a:cs typeface="Arial" pitchFamily="34" charset="0"/>
              </a:rPr>
              <a:t>в области управления </a:t>
            </a:r>
            <a:r>
              <a:rPr lang="ru-RU" sz="1200" dirty="0" smtClean="0">
                <a:latin typeface="+mj-lt"/>
                <a:cs typeface="Arial" pitchFamily="34" charset="0"/>
              </a:rPr>
              <a:t>и модернизации генетических характеристик скота.</a:t>
            </a:r>
            <a:endParaRPr lang="ru-RU" sz="1200" dirty="0">
              <a:latin typeface="+mj-lt"/>
              <a:cs typeface="Arial" pitchFamily="34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3732280" y="64804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ED1B24"/>
                </a:solidFill>
                <a:latin typeface="Century Gothic" panose="020B0502020202020204" pitchFamily="34" charset="0"/>
              </a:rPr>
              <a:t>Наши партнеры</a:t>
            </a:r>
            <a:endParaRPr lang="ru-RU" b="1" dirty="0">
              <a:solidFill>
                <a:srgbClr val="ED1B24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40" name="Picture 16" descr="Пушкинский Мясной Двор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376" y="924835"/>
            <a:ext cx="1742299" cy="87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5314" y="1589499"/>
            <a:ext cx="1753361" cy="310480"/>
          </a:xfrm>
          <a:prstGeom prst="rect">
            <a:avLst/>
          </a:prstGeom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8" t="13662" r="41341" b="64551"/>
          <a:stretch/>
        </p:blipFill>
        <p:spPr bwMode="auto">
          <a:xfrm>
            <a:off x="6066890" y="564139"/>
            <a:ext cx="1313277" cy="141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687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402749" y="-553067"/>
            <a:ext cx="4025414" cy="741106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058" y="0"/>
            <a:ext cx="6364942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896471" y="611281"/>
            <a:ext cx="7969624" cy="3092823"/>
          </a:xfrm>
          <a:prstGeom prst="roundRect">
            <a:avLst/>
          </a:prstGeom>
          <a:noFill/>
          <a:ln w="38100" cap="flat" cmpd="sng" algn="ctr">
            <a:solidFill>
              <a:srgbClr val="EDF1F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732280" y="112429"/>
            <a:ext cx="5291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ED1B24"/>
                </a:solidFill>
                <a:latin typeface="Century Gothic" panose="020B0502020202020204" pitchFamily="34" charset="0"/>
              </a:rPr>
              <a:t>Преимущества </a:t>
            </a:r>
            <a:r>
              <a:rPr lang="ru-RU" b="1" dirty="0" smtClean="0">
                <a:solidFill>
                  <a:srgbClr val="ED1B24"/>
                </a:solidFill>
                <a:latin typeface="Century Gothic" panose="020B0502020202020204" pitchFamily="34" charset="0"/>
              </a:rPr>
              <a:t>технологии </a:t>
            </a:r>
            <a:r>
              <a:rPr lang="ru-RU" b="1" dirty="0" err="1">
                <a:solidFill>
                  <a:srgbClr val="ED1B24"/>
                </a:solidFill>
                <a:latin typeface="Century Gothic" panose="020B0502020202020204" pitchFamily="34" charset="0"/>
              </a:rPr>
              <a:t>кроссбрединга</a:t>
            </a:r>
            <a:endParaRPr lang="ru-RU" b="1" dirty="0">
              <a:solidFill>
                <a:srgbClr val="ED1B24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175" y="403518"/>
            <a:ext cx="273050" cy="64168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343" y="379092"/>
            <a:ext cx="621269" cy="88235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57" y="591792"/>
            <a:ext cx="6364943" cy="775944"/>
          </a:xfrm>
          <a:prstGeom prst="rect">
            <a:avLst/>
          </a:prstGeom>
        </p:spPr>
      </p:pic>
      <p:sp>
        <p:nvSpPr>
          <p:cNvPr id="48" name="Прямоугольник 47"/>
          <p:cNvSpPr/>
          <p:nvPr/>
        </p:nvSpPr>
        <p:spPr>
          <a:xfrm>
            <a:off x="3784870" y="706917"/>
            <a:ext cx="5838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Бельгийская бело-голубая порода (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BBB)</a:t>
            </a:r>
            <a:r>
              <a:rPr lang="ru-RU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-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самая мясная из всех мясных пород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3651520" y="1686429"/>
            <a:ext cx="583876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Развитие мышечной </a:t>
            </a:r>
            <a:r>
              <a:rPr lang="ru-RU" sz="1400" dirty="0" smtClean="0">
                <a:latin typeface="Century Gothic" panose="020B0502020202020204" pitchFamily="34" charset="0"/>
              </a:rPr>
              <a:t>массы</a:t>
            </a:r>
          </a:p>
          <a:p>
            <a:endParaRPr lang="ru-RU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Конституциональная крепость </a:t>
            </a:r>
          </a:p>
          <a:p>
            <a:endParaRPr lang="ru-RU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Рост животного : показатели веса и качества </a:t>
            </a:r>
            <a:r>
              <a:rPr lang="ru-RU" sz="1400" dirty="0" smtClean="0">
                <a:latin typeface="Century Gothic" panose="020B0502020202020204" pitchFamily="34" charset="0"/>
              </a:rPr>
              <a:t>туши</a:t>
            </a:r>
            <a:endParaRPr lang="ru-RU" sz="1400" dirty="0">
              <a:latin typeface="Century Gothic" panose="020B0502020202020204" pitchFamily="34" charset="0"/>
            </a:endParaRPr>
          </a:p>
          <a:p>
            <a:endParaRPr lang="ru-RU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Характеристики : скороспелость, продолжительность жизни, подвижность, плодовитость, низкая </a:t>
            </a:r>
            <a:r>
              <a:rPr lang="ru-RU" sz="1400" dirty="0" smtClean="0">
                <a:latin typeface="Century Gothic" panose="020B0502020202020204" pitchFamily="34" charset="0"/>
              </a:rPr>
              <a:t>смертность</a:t>
            </a:r>
            <a:r>
              <a:rPr lang="ru-RU" sz="1400" dirty="0">
                <a:latin typeface="Century Gothic" panose="020B0502020202020204" pitchFamily="34" charset="0"/>
              </a:rPr>
              <a:t>.</a:t>
            </a:r>
          </a:p>
          <a:p>
            <a:endParaRPr lang="ru-RU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Century Gothic" panose="020B0502020202020204" pitchFamily="34" charset="0"/>
              </a:rPr>
              <a:t>Легкость разведения. </a:t>
            </a:r>
            <a:endParaRPr lang="ru-RU" sz="1400" dirty="0">
              <a:latin typeface="Century Gothic" panose="020B0502020202020204" pitchFamily="34" charset="0"/>
            </a:endParaRPr>
          </a:p>
          <a:p>
            <a:endParaRPr lang="ru-RU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Контроль над </a:t>
            </a:r>
            <a:r>
              <a:rPr lang="ru-RU" sz="1400" dirty="0" err="1">
                <a:latin typeface="Century Gothic" panose="020B0502020202020204" pitchFamily="34" charset="0"/>
              </a:rPr>
              <a:t>смешеванием</a:t>
            </a:r>
            <a:r>
              <a:rPr lang="ru-RU" sz="1400" dirty="0">
                <a:latin typeface="Century Gothic" panose="020B0502020202020204" pitchFamily="34" charset="0"/>
              </a:rPr>
              <a:t> животных одной родственной линии для предупреждения негативных последствий </a:t>
            </a:r>
          </a:p>
          <a:p>
            <a:endParaRPr lang="ru-RU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 Улучшение прибыльности животноводческого хозяйства</a:t>
            </a:r>
          </a:p>
          <a:p>
            <a:endParaRPr lang="ru-RU" sz="1400" dirty="0" smtClean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Century Gothic" panose="020B0502020202020204" pitchFamily="34" charset="0"/>
              </a:rPr>
              <a:t>Большая </a:t>
            </a:r>
            <a:r>
              <a:rPr lang="ru-RU" sz="1400" dirty="0">
                <a:latin typeface="Century Gothic" panose="020B0502020202020204" pitchFamily="34" charset="0"/>
              </a:rPr>
              <a:t>продуктивность при одинаковой </a:t>
            </a:r>
            <a:r>
              <a:rPr lang="ru-RU" sz="1400" dirty="0" smtClean="0">
                <a:latin typeface="Century Gothic" panose="020B0502020202020204" pitchFamily="34" charset="0"/>
              </a:rPr>
              <a:t>длительности </a:t>
            </a:r>
            <a:r>
              <a:rPr lang="ru-RU" sz="1400" dirty="0">
                <a:latin typeface="Century Gothic" panose="020B0502020202020204" pitchFamily="34" charset="0"/>
              </a:rPr>
              <a:t>откорма (139 дней) - Туша весит на  44 кг больше </a:t>
            </a:r>
          </a:p>
          <a:p>
            <a:endParaRPr lang="ru-RU" sz="1400" dirty="0" smtClean="0">
              <a:latin typeface="Century Gothic" panose="020B0502020202020204" pitchFamily="34" charset="0"/>
            </a:endParaRPr>
          </a:p>
          <a:p>
            <a:endParaRPr lang="ru-RU" sz="1400" dirty="0" smtClean="0">
              <a:latin typeface="Century Gothic" panose="020B0502020202020204" pitchFamily="34" charset="0"/>
            </a:endParaRPr>
          </a:p>
          <a:p>
            <a:endParaRPr lang="ru-RU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01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xn--80addeg6adjlbo.xn--p1ai/upload/iblock/bd8/bd8724561c355274e0f509f3c739011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935" y="-1"/>
            <a:ext cx="457369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058" y="0"/>
            <a:ext cx="6364942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896471" y="611281"/>
            <a:ext cx="7969624" cy="3092823"/>
          </a:xfrm>
          <a:prstGeom prst="roundRect">
            <a:avLst/>
          </a:prstGeom>
          <a:noFill/>
          <a:ln w="38100" cap="flat" cmpd="sng" algn="ctr">
            <a:solidFill>
              <a:srgbClr val="EDF1F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732280" y="112429"/>
            <a:ext cx="34579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ED1B24"/>
                </a:solidFill>
                <a:latin typeface="Century Gothic" panose="020B0502020202020204" pitchFamily="34" charset="0"/>
              </a:rPr>
              <a:t>Черно-пестрая порода КРС</a:t>
            </a:r>
            <a:br>
              <a:rPr lang="ru-RU" b="1" dirty="0" smtClean="0">
                <a:solidFill>
                  <a:srgbClr val="ED1B24"/>
                </a:solidFill>
                <a:latin typeface="Century Gothic" panose="020B0502020202020204" pitchFamily="34" charset="0"/>
              </a:rPr>
            </a:br>
            <a:endParaRPr lang="ru-RU" b="1" dirty="0">
              <a:solidFill>
                <a:srgbClr val="ED1B24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57" y="591792"/>
            <a:ext cx="5955367" cy="77594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784870" y="706917"/>
            <a:ext cx="5838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Особенно перспективной породой для </a:t>
            </a:r>
            <a:r>
              <a:rPr lang="ru-RU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кроссбрединга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с ВВВ является черно-пестрая (</a:t>
            </a:r>
            <a:r>
              <a:rPr lang="ru-RU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голштинизированная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) порода КРС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556907" y="5884166"/>
            <a:ext cx="497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>
                <a:solidFill>
                  <a:srgbClr val="EDF1F4"/>
                </a:solidFill>
                <a:latin typeface="Century Gothic" panose="020B0502020202020204" pitchFamily="34" charset="0"/>
              </a:rPr>
              <a:t>7</a:t>
            </a:r>
            <a:endParaRPr lang="ru-RU" sz="4400" dirty="0">
              <a:solidFill>
                <a:srgbClr val="EDF1F4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3651520" y="1686429"/>
            <a:ext cx="583876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Вес новорожденного кроссбредного теленка составляет в среднем 35 кг и патологических отелов не отмечается</a:t>
            </a:r>
            <a:r>
              <a:rPr lang="ru-RU" sz="1400" dirty="0" smtClean="0">
                <a:latin typeface="Century Gothic" panose="020B0502020202020204" pitchFamily="34" charset="0"/>
              </a:rPr>
              <a:t>.</a:t>
            </a:r>
          </a:p>
          <a:p>
            <a:endParaRPr lang="ru-RU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Интенсивное развитие мышечной массы в области крупа телят начинается с 2-х недельного возраста. </a:t>
            </a:r>
          </a:p>
          <a:p>
            <a:endParaRPr lang="ru-RU" sz="1400" dirty="0" smtClean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Крепкий костяк.</a:t>
            </a:r>
          </a:p>
          <a:p>
            <a:endParaRPr lang="ru-RU" sz="1400" dirty="0" smtClean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Неприхотливость к условиям содержания и кормления.</a:t>
            </a:r>
          </a:p>
          <a:p>
            <a:endParaRPr lang="ru-RU" sz="1400" dirty="0" smtClean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Century Gothic" panose="020B0502020202020204" pitchFamily="34" charset="0"/>
              </a:rPr>
              <a:t>Устойчивость </a:t>
            </a:r>
            <a:r>
              <a:rPr lang="ru-RU" sz="1400" dirty="0">
                <a:latin typeface="Century Gothic" panose="020B0502020202020204" pitchFamily="34" charset="0"/>
              </a:rPr>
              <a:t>к болезням. </a:t>
            </a:r>
            <a:endParaRPr lang="ru-RU" sz="1400" dirty="0" smtClean="0">
              <a:latin typeface="Century Gothic" panose="020B0502020202020204" pitchFamily="34" charset="0"/>
            </a:endParaRPr>
          </a:p>
          <a:p>
            <a:endParaRPr lang="ru-RU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Убойный вес туши кроссбредного животного на 100-150 кг больше, чем у чистопородного черно-пестрого скота.</a:t>
            </a:r>
          </a:p>
          <a:p>
            <a:endParaRPr lang="ru-RU" sz="1400" dirty="0" smtClean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Выход мяса с туши </a:t>
            </a:r>
            <a:r>
              <a:rPr lang="ru-RU" sz="1400" dirty="0" smtClean="0">
                <a:latin typeface="Century Gothic" panose="020B0502020202020204" pitchFamily="34" charset="0"/>
              </a:rPr>
              <a:t>60</a:t>
            </a:r>
            <a:r>
              <a:rPr lang="ru-RU" sz="1400" dirty="0">
                <a:latin typeface="Century Gothic" panose="020B0502020202020204" pitchFamily="34" charset="0"/>
              </a:rPr>
              <a:t>% и более.</a:t>
            </a:r>
          </a:p>
          <a:p>
            <a:endParaRPr lang="ru-RU" sz="1400" dirty="0" smtClean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По вкусовым качествам мясо кроссбредных животных не имеет аналогов, т.к. является не жирным, диетическим, очень вкусным и полезным для здоровья.</a:t>
            </a:r>
          </a:p>
          <a:p>
            <a:endParaRPr lang="ru-RU" sz="1400" dirty="0" smtClean="0">
              <a:latin typeface="Century Gothic" panose="020B0502020202020204" pitchFamily="34" charset="0"/>
            </a:endParaRPr>
          </a:p>
          <a:p>
            <a:endParaRPr lang="ru-RU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76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anexpert.ru/wp-content/uploads/2017/12/2-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4145" y="1"/>
            <a:ext cx="103257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058" y="0"/>
            <a:ext cx="6364942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896471" y="611281"/>
            <a:ext cx="7969624" cy="3092823"/>
          </a:xfrm>
          <a:prstGeom prst="roundRect">
            <a:avLst/>
          </a:prstGeom>
          <a:noFill/>
          <a:ln w="38100" cap="flat" cmpd="sng" algn="ctr">
            <a:solidFill>
              <a:srgbClr val="EDF1F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732280" y="11242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ED1B24"/>
                </a:solidFill>
                <a:latin typeface="Century Gothic" panose="020B0502020202020204" pitchFamily="34" charset="0"/>
              </a:rPr>
              <a:t>Этапы работы</a:t>
            </a:r>
            <a:endParaRPr lang="ru-RU" b="1" dirty="0">
              <a:solidFill>
                <a:srgbClr val="ED1B24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175" y="403518"/>
            <a:ext cx="273050" cy="64168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343" y="379092"/>
            <a:ext cx="621269" cy="88235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57" y="591792"/>
            <a:ext cx="6364943" cy="775944"/>
          </a:xfrm>
          <a:prstGeom prst="rect">
            <a:avLst/>
          </a:prstGeom>
        </p:spPr>
      </p:pic>
      <p:sp>
        <p:nvSpPr>
          <p:cNvPr id="48" name="Прямоугольник 47"/>
          <p:cNvSpPr/>
          <p:nvPr/>
        </p:nvSpPr>
        <p:spPr>
          <a:xfrm>
            <a:off x="3784870" y="611667"/>
            <a:ext cx="58387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Реализация проекта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«Развитие мясного скотоводства в </a:t>
            </a:r>
            <a:r>
              <a:rPr lang="ru-RU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РФ с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использованием генетического материала </a:t>
            </a:r>
            <a:r>
              <a:rPr lang="ru-RU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Бельгийской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бело-голубой породы крупного рогатого скота»</a:t>
            </a:r>
            <a:endParaRPr lang="ru-RU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651520" y="1686429"/>
            <a:ext cx="583876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0068A7"/>
                </a:solidFill>
                <a:latin typeface="Century Gothic" panose="020B0502020202020204" pitchFamily="34" charset="0"/>
              </a:rPr>
              <a:t>I ЭТАП (подготовительный</a:t>
            </a:r>
            <a:r>
              <a:rPr lang="ru-RU" sz="1400" b="1" dirty="0" smtClean="0">
                <a:solidFill>
                  <a:srgbClr val="0068A7"/>
                </a:solidFill>
                <a:latin typeface="Century Gothic" panose="020B0502020202020204" pitchFamily="34" charset="0"/>
              </a:rPr>
              <a:t>):</a:t>
            </a:r>
          </a:p>
          <a:p>
            <a:endParaRPr lang="ru-RU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  </a:t>
            </a:r>
            <a:r>
              <a:rPr lang="ru-RU" sz="1400" dirty="0" smtClean="0">
                <a:latin typeface="Century Gothic" panose="020B0502020202020204" pitchFamily="34" charset="0"/>
              </a:rPr>
              <a:t>Заключение </a:t>
            </a:r>
            <a:r>
              <a:rPr lang="ru-RU" sz="1400" dirty="0">
                <a:latin typeface="Century Gothic" panose="020B0502020202020204" pitchFamily="34" charset="0"/>
              </a:rPr>
              <a:t>договоров  между хозяйствами и ООО «</a:t>
            </a:r>
            <a:r>
              <a:rPr lang="ru-RU" sz="1400" dirty="0" smtClean="0">
                <a:latin typeface="Century Gothic" panose="020B0502020202020204" pitchFamily="34" charset="0"/>
              </a:rPr>
              <a:t>МИРОВЕТ» </a:t>
            </a:r>
            <a:r>
              <a:rPr lang="ru-RU" sz="1400" dirty="0">
                <a:latin typeface="Century Gothic" panose="020B0502020202020204" pitchFamily="34" charset="0"/>
              </a:rPr>
              <a:t>на оказание ветеринарных услуг по проведению лечебно-профилактических мероприятий при эндометритах и маститах коров, улучшению воспроизводительной функции коров, организации туровых отелов, производству </a:t>
            </a:r>
            <a:r>
              <a:rPr lang="ru-RU" sz="1400" dirty="0" err="1">
                <a:latin typeface="Century Gothic" panose="020B0502020202020204" pitchFamily="34" charset="0"/>
              </a:rPr>
              <a:t>кроссбридных</a:t>
            </a:r>
            <a:r>
              <a:rPr lang="ru-RU" sz="1400" dirty="0">
                <a:latin typeface="Century Gothic" panose="020B0502020202020204" pitchFamily="34" charset="0"/>
              </a:rPr>
              <a:t> телят ВВВ с использованием коров хозяйства</a:t>
            </a:r>
            <a:r>
              <a:rPr lang="ru-RU" sz="1400" dirty="0" smtClean="0">
                <a:latin typeface="Century Gothic" panose="020B0502020202020204" pitchFamily="34" charset="0"/>
              </a:rPr>
              <a:t>;</a:t>
            </a:r>
          </a:p>
          <a:p>
            <a:endParaRPr lang="ru-RU" sz="1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   З</a:t>
            </a:r>
            <a:r>
              <a:rPr lang="ru-RU" sz="1400" dirty="0" smtClean="0">
                <a:latin typeface="Century Gothic" panose="020B0502020202020204" pitchFamily="34" charset="0"/>
              </a:rPr>
              <a:t>аключение </a:t>
            </a:r>
            <a:r>
              <a:rPr lang="ru-RU" sz="1400" dirty="0">
                <a:latin typeface="Century Gothic" panose="020B0502020202020204" pitchFamily="34" charset="0"/>
              </a:rPr>
              <a:t>договоров  между хозяйствами и ООО «</a:t>
            </a:r>
            <a:r>
              <a:rPr lang="ru-RU" sz="1400" dirty="0" smtClean="0">
                <a:latin typeface="Century Gothic" panose="020B0502020202020204" pitchFamily="34" charset="0"/>
              </a:rPr>
              <a:t>МИРОВЕТ» </a:t>
            </a:r>
            <a:r>
              <a:rPr lang="ru-RU" sz="1400" dirty="0">
                <a:latin typeface="Century Gothic" panose="020B0502020202020204" pitchFamily="34" charset="0"/>
              </a:rPr>
              <a:t>на приобретение лечебно-профилактических препаратов, необходимых для лечения коров, подготовки их к осеменению и сопровождению стельных животных; </a:t>
            </a:r>
            <a:endParaRPr lang="ru-RU" sz="1400" dirty="0" smtClean="0">
              <a:latin typeface="Century Gothic" panose="020B0502020202020204" pitchFamily="34" charset="0"/>
            </a:endParaRPr>
          </a:p>
          <a:p>
            <a:endParaRPr lang="ru-RU" sz="1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  </a:t>
            </a:r>
            <a:r>
              <a:rPr lang="ru-RU" sz="1400" dirty="0" smtClean="0">
                <a:latin typeface="Century Gothic" panose="020B0502020202020204" pitchFamily="34" charset="0"/>
              </a:rPr>
              <a:t>Заключение </a:t>
            </a:r>
            <a:r>
              <a:rPr lang="ru-RU" sz="1400" dirty="0">
                <a:latin typeface="Century Gothic" panose="020B0502020202020204" pitchFamily="34" charset="0"/>
              </a:rPr>
              <a:t>договоров с откормочными хозяйствами на поставку </a:t>
            </a:r>
            <a:r>
              <a:rPr lang="ru-RU" sz="1400" dirty="0" err="1">
                <a:latin typeface="Century Gothic" panose="020B0502020202020204" pitchFamily="34" charset="0"/>
              </a:rPr>
              <a:t>кроссбридных</a:t>
            </a:r>
            <a:r>
              <a:rPr lang="ru-RU" sz="1400" dirty="0">
                <a:latin typeface="Century Gothic" panose="020B0502020202020204" pitchFamily="34" charset="0"/>
              </a:rPr>
              <a:t> телят</a:t>
            </a:r>
            <a:r>
              <a:rPr lang="ru-RU" sz="1400" dirty="0" smtClean="0">
                <a:latin typeface="Century Gothic" panose="020B0502020202020204" pitchFamily="34" charset="0"/>
              </a:rPr>
              <a:t>;</a:t>
            </a:r>
          </a:p>
          <a:p>
            <a:endParaRPr lang="ru-RU" sz="1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  </a:t>
            </a:r>
            <a:r>
              <a:rPr lang="ru-RU" sz="1400" dirty="0" smtClean="0">
                <a:latin typeface="Century Gothic" panose="020B0502020202020204" pitchFamily="34" charset="0"/>
              </a:rPr>
              <a:t>Заключение </a:t>
            </a:r>
            <a:r>
              <a:rPr lang="ru-RU" sz="1400" dirty="0">
                <a:latin typeface="Century Gothic" panose="020B0502020202020204" pitchFamily="34" charset="0"/>
              </a:rPr>
              <a:t>договоров с мясоперерабатывающим предприятием на поставку убойных животных.</a:t>
            </a:r>
          </a:p>
          <a:p>
            <a:endParaRPr lang="ru-RU" sz="1400" dirty="0" smtClean="0">
              <a:latin typeface="Century Gothic" panose="020B0502020202020204" pitchFamily="34" charset="0"/>
            </a:endParaRPr>
          </a:p>
          <a:p>
            <a:endParaRPr lang="ru-RU" sz="1400" dirty="0" smtClean="0">
              <a:latin typeface="Century Gothic" panose="020B0502020202020204" pitchFamily="34" charset="0"/>
            </a:endParaRPr>
          </a:p>
          <a:p>
            <a:endParaRPr lang="ru-RU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9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://mcx.ru/upload/iblock/f2f/f2f2649a6c133bb8e1e1b960631776c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246937" y="0"/>
            <a:ext cx="10459054" cy="696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058" y="0"/>
            <a:ext cx="6364942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896471" y="611281"/>
            <a:ext cx="7969624" cy="3092823"/>
          </a:xfrm>
          <a:prstGeom prst="roundRect">
            <a:avLst/>
          </a:prstGeom>
          <a:noFill/>
          <a:ln w="38100" cap="flat" cmpd="sng" algn="ctr">
            <a:solidFill>
              <a:srgbClr val="EDF1F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732280" y="11242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ED1B24"/>
                </a:solidFill>
                <a:latin typeface="Century Gothic" panose="020B0502020202020204" pitchFamily="34" charset="0"/>
              </a:rPr>
              <a:t>Этапы работы</a:t>
            </a:r>
            <a:endParaRPr lang="ru-RU" b="1" dirty="0">
              <a:solidFill>
                <a:srgbClr val="ED1B24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175" y="403518"/>
            <a:ext cx="273050" cy="64168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343" y="379092"/>
            <a:ext cx="621269" cy="88235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57" y="591792"/>
            <a:ext cx="6364943" cy="775944"/>
          </a:xfrm>
          <a:prstGeom prst="rect">
            <a:avLst/>
          </a:prstGeom>
        </p:spPr>
      </p:pic>
      <p:sp>
        <p:nvSpPr>
          <p:cNvPr id="48" name="Прямоугольник 47"/>
          <p:cNvSpPr/>
          <p:nvPr/>
        </p:nvSpPr>
        <p:spPr>
          <a:xfrm>
            <a:off x="3784870" y="611667"/>
            <a:ext cx="58387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Реализация проекта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«Развитие мясного скотоводства в </a:t>
            </a:r>
            <a:r>
              <a:rPr lang="ru-RU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РФ с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использованием генетического материала </a:t>
            </a:r>
            <a:r>
              <a:rPr lang="ru-RU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Бельгийской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бело-голубой породы крупного рогатого скота»</a:t>
            </a:r>
            <a:endParaRPr lang="ru-RU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651520" y="1686429"/>
            <a:ext cx="5838766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smtClean="0">
                <a:solidFill>
                  <a:srgbClr val="0068A7"/>
                </a:solidFill>
                <a:latin typeface="Century Gothic" panose="020B0502020202020204" pitchFamily="34" charset="0"/>
              </a:rPr>
              <a:t>II </a:t>
            </a:r>
            <a:r>
              <a:rPr lang="ru-RU" sz="1400" b="1" dirty="0">
                <a:solidFill>
                  <a:srgbClr val="0068A7"/>
                </a:solidFill>
                <a:latin typeface="Century Gothic" panose="020B0502020202020204" pitchFamily="34" charset="0"/>
              </a:rPr>
              <a:t>ЭТАП (отбор коров</a:t>
            </a:r>
            <a:r>
              <a:rPr lang="ru-RU" sz="1400" b="1" dirty="0" smtClean="0">
                <a:solidFill>
                  <a:srgbClr val="0068A7"/>
                </a:solidFill>
                <a:latin typeface="Century Gothic" panose="020B0502020202020204" pitchFamily="34" charset="0"/>
              </a:rPr>
              <a:t>):</a:t>
            </a:r>
          </a:p>
          <a:p>
            <a:endParaRPr lang="ru-RU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  </a:t>
            </a:r>
            <a:r>
              <a:rPr lang="ru-RU" sz="1400" dirty="0" smtClean="0">
                <a:latin typeface="Century Gothic" panose="020B0502020202020204" pitchFamily="34" charset="0"/>
              </a:rPr>
              <a:t>Обследование </a:t>
            </a:r>
            <a:r>
              <a:rPr lang="ru-RU" sz="1400" dirty="0">
                <a:latin typeface="Century Gothic" panose="020B0502020202020204" pitchFamily="34" charset="0"/>
              </a:rPr>
              <a:t>коров и нетелей, выделенных хозяйством для кроссбридинга</a:t>
            </a:r>
            <a:r>
              <a:rPr lang="ru-RU" sz="1400" dirty="0" smtClean="0"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  </a:t>
            </a:r>
            <a:r>
              <a:rPr lang="ru-RU" sz="1400" dirty="0" smtClean="0">
                <a:latin typeface="Century Gothic" panose="020B0502020202020204" pitchFamily="34" charset="0"/>
              </a:rPr>
              <a:t>Сортировка </a:t>
            </a:r>
            <a:r>
              <a:rPr lang="ru-RU" sz="1400" dirty="0">
                <a:latin typeface="Century Gothic" panose="020B0502020202020204" pitchFamily="34" charset="0"/>
              </a:rPr>
              <a:t>обследованных коров по физиологическому состоянию, наличию или отсутствию болезней, физических недостатков и др</a:t>
            </a:r>
            <a:r>
              <a:rPr lang="ru-RU" sz="1400" dirty="0" smtClean="0">
                <a:latin typeface="Century Gothic" panose="020B0502020202020204" pitchFamily="34" charset="0"/>
              </a:rPr>
              <a:t>.;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   </a:t>
            </a:r>
            <a:r>
              <a:rPr lang="ru-RU" sz="1400" dirty="0" smtClean="0">
                <a:latin typeface="Century Gothic" panose="020B0502020202020204" pitchFamily="34" charset="0"/>
              </a:rPr>
              <a:t>Отбор </a:t>
            </a:r>
            <a:r>
              <a:rPr lang="ru-RU" sz="1400" dirty="0">
                <a:latin typeface="Century Gothic" panose="020B0502020202020204" pitchFamily="34" charset="0"/>
              </a:rPr>
              <a:t>коров и нетелей после оценки их пригодности к кроссбридингу; </a:t>
            </a:r>
            <a:endParaRPr lang="ru-RU" sz="1400" dirty="0" smtClean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  </a:t>
            </a:r>
            <a:r>
              <a:rPr lang="ru-RU" sz="1400" dirty="0" smtClean="0">
                <a:latin typeface="Century Gothic" panose="020B0502020202020204" pitchFamily="34" charset="0"/>
              </a:rPr>
              <a:t>Проведение </a:t>
            </a:r>
            <a:r>
              <a:rPr lang="ru-RU" sz="1400" dirty="0">
                <a:latin typeface="Century Gothic" panose="020B0502020202020204" pitchFamily="34" charset="0"/>
              </a:rPr>
              <a:t>лечебно-профилактических мероприятий, направленных на улучшение воспроизводительной функции коров и устойчивость к инфекционным болезням</a:t>
            </a:r>
            <a:r>
              <a:rPr lang="ru-RU" sz="1400" dirty="0" smtClean="0"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  </a:t>
            </a:r>
            <a:r>
              <a:rPr lang="ru-RU" sz="1400" dirty="0" smtClean="0">
                <a:latin typeface="Century Gothic" panose="020B0502020202020204" pitchFamily="34" charset="0"/>
              </a:rPr>
              <a:t>Корректировка </a:t>
            </a:r>
            <a:r>
              <a:rPr lang="ru-RU" sz="1400" dirty="0">
                <a:latin typeface="Century Gothic" panose="020B0502020202020204" pitchFamily="34" charset="0"/>
              </a:rPr>
              <a:t>рациона кормления и содержания отобранных коров.</a:t>
            </a:r>
          </a:p>
          <a:p>
            <a:endParaRPr lang="ru-RU" sz="1400" dirty="0" smtClean="0">
              <a:latin typeface="Century Gothic" panose="020B0502020202020204" pitchFamily="34" charset="0"/>
            </a:endParaRPr>
          </a:p>
          <a:p>
            <a:endParaRPr lang="ru-RU" sz="1400" dirty="0" smtClean="0">
              <a:latin typeface="Century Gothic" panose="020B0502020202020204" pitchFamily="34" charset="0"/>
            </a:endParaRPr>
          </a:p>
          <a:p>
            <a:endParaRPr lang="ru-RU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73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rostoblvet.ru/wp-content/uploads/2015/12/shutterstock_13845418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1381" y="-254668"/>
            <a:ext cx="7854869" cy="791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058" y="0"/>
            <a:ext cx="6364942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896471" y="611281"/>
            <a:ext cx="7969624" cy="3092823"/>
          </a:xfrm>
          <a:prstGeom prst="roundRect">
            <a:avLst/>
          </a:prstGeom>
          <a:noFill/>
          <a:ln w="38100" cap="flat" cmpd="sng" algn="ctr">
            <a:solidFill>
              <a:srgbClr val="EDF1F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732280" y="11242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ED1B24"/>
                </a:solidFill>
                <a:latin typeface="Century Gothic" panose="020B0502020202020204" pitchFamily="34" charset="0"/>
              </a:rPr>
              <a:t>Этапы работы</a:t>
            </a:r>
            <a:endParaRPr lang="ru-RU" b="1" dirty="0">
              <a:solidFill>
                <a:srgbClr val="ED1B24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175" y="403518"/>
            <a:ext cx="273050" cy="64168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343" y="379092"/>
            <a:ext cx="621269" cy="88235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57" y="591792"/>
            <a:ext cx="6364943" cy="775944"/>
          </a:xfrm>
          <a:prstGeom prst="rect">
            <a:avLst/>
          </a:prstGeom>
        </p:spPr>
      </p:pic>
      <p:sp>
        <p:nvSpPr>
          <p:cNvPr id="48" name="Прямоугольник 47"/>
          <p:cNvSpPr/>
          <p:nvPr/>
        </p:nvSpPr>
        <p:spPr>
          <a:xfrm>
            <a:off x="3784870" y="611667"/>
            <a:ext cx="58387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Реализация проекта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«Развитие мясного скотоводства в </a:t>
            </a:r>
            <a:r>
              <a:rPr lang="ru-RU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РФ с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использованием генетического материала </a:t>
            </a:r>
            <a:r>
              <a:rPr lang="ru-RU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Бельгийской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бело-голубой породы крупного рогатого скота»</a:t>
            </a:r>
            <a:endParaRPr lang="ru-RU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651520" y="1686429"/>
            <a:ext cx="5838766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smtClean="0">
                <a:solidFill>
                  <a:srgbClr val="0068A7"/>
                </a:solidFill>
                <a:latin typeface="Century Gothic" panose="020B0502020202020204" pitchFamily="34" charset="0"/>
              </a:rPr>
              <a:t>III </a:t>
            </a:r>
            <a:r>
              <a:rPr lang="ru-RU" sz="1400" b="1" dirty="0">
                <a:solidFill>
                  <a:srgbClr val="0068A7"/>
                </a:solidFill>
                <a:latin typeface="Century Gothic" panose="020B0502020202020204" pitchFamily="34" charset="0"/>
              </a:rPr>
              <a:t>ЭТАП (производство </a:t>
            </a:r>
            <a:r>
              <a:rPr lang="ru-RU" sz="1400" b="1" dirty="0" err="1">
                <a:solidFill>
                  <a:srgbClr val="0068A7"/>
                </a:solidFill>
                <a:latin typeface="Century Gothic" panose="020B0502020202020204" pitchFamily="34" charset="0"/>
              </a:rPr>
              <a:t>кроссбридных</a:t>
            </a:r>
            <a:r>
              <a:rPr lang="ru-RU" sz="1400" b="1" dirty="0">
                <a:solidFill>
                  <a:srgbClr val="0068A7"/>
                </a:solidFill>
                <a:latin typeface="Century Gothic" panose="020B0502020202020204" pitchFamily="34" charset="0"/>
              </a:rPr>
              <a:t> телят</a:t>
            </a:r>
            <a:r>
              <a:rPr lang="ru-RU" sz="1400" b="1" dirty="0" smtClean="0">
                <a:solidFill>
                  <a:srgbClr val="0068A7"/>
                </a:solidFill>
                <a:latin typeface="Century Gothic" panose="020B0502020202020204" pitchFamily="34" charset="0"/>
              </a:rPr>
              <a:t>):</a:t>
            </a:r>
          </a:p>
          <a:p>
            <a:endParaRPr lang="ru-RU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  </a:t>
            </a:r>
            <a:r>
              <a:rPr lang="ru-RU" sz="1400" dirty="0" smtClean="0">
                <a:latin typeface="Century Gothic" panose="020B0502020202020204" pitchFamily="34" charset="0"/>
              </a:rPr>
              <a:t>Синхронизация </a:t>
            </a:r>
            <a:r>
              <a:rPr lang="ru-RU" sz="1400" dirty="0">
                <a:latin typeface="Century Gothic" panose="020B0502020202020204" pitchFamily="34" charset="0"/>
              </a:rPr>
              <a:t>охоты у коров для организации туровых отелов</a:t>
            </a:r>
            <a:r>
              <a:rPr lang="ru-RU" sz="1400" dirty="0" smtClean="0"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  </a:t>
            </a:r>
            <a:r>
              <a:rPr lang="ru-RU" sz="1400" dirty="0" smtClean="0">
                <a:latin typeface="Century Gothic" panose="020B0502020202020204" pitchFamily="34" charset="0"/>
              </a:rPr>
              <a:t>Искусственное </a:t>
            </a:r>
            <a:r>
              <a:rPr lang="ru-RU" sz="1400" dirty="0">
                <a:latin typeface="Century Gothic" panose="020B0502020202020204" pitchFamily="34" charset="0"/>
              </a:rPr>
              <a:t>осеменение коров спермой ВВВ (1-2 </a:t>
            </a:r>
            <a:r>
              <a:rPr lang="ru-RU" sz="1400" dirty="0" err="1">
                <a:latin typeface="Century Gothic" panose="020B0502020202020204" pitchFamily="34" charset="0"/>
              </a:rPr>
              <a:t>спермодозы</a:t>
            </a:r>
            <a:r>
              <a:rPr lang="ru-RU" sz="1400" dirty="0" smtClean="0">
                <a:latin typeface="Century Gothic" panose="020B0502020202020204" pitchFamily="34" charset="0"/>
              </a:rPr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  </a:t>
            </a:r>
            <a:r>
              <a:rPr lang="ru-RU" sz="1400" dirty="0" smtClean="0">
                <a:latin typeface="Century Gothic" panose="020B0502020202020204" pitchFamily="34" charset="0"/>
              </a:rPr>
              <a:t>Проверка </a:t>
            </a:r>
            <a:r>
              <a:rPr lang="ru-RU" sz="1400" dirty="0">
                <a:latin typeface="Century Gothic" panose="020B0502020202020204" pitchFamily="34" charset="0"/>
              </a:rPr>
              <a:t>коров на стельность через 2-3 месяца после осеменения</a:t>
            </a:r>
            <a:r>
              <a:rPr lang="ru-RU" sz="1400" dirty="0" smtClean="0"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  </a:t>
            </a:r>
            <a:r>
              <a:rPr lang="ru-RU" sz="1400" dirty="0" err="1">
                <a:latin typeface="Century Gothic" panose="020B0502020202020204" pitchFamily="34" charset="0"/>
              </a:rPr>
              <a:t>чипирование</a:t>
            </a:r>
            <a:r>
              <a:rPr lang="ru-RU" sz="1400" dirty="0">
                <a:latin typeface="Century Gothic" panose="020B0502020202020204" pitchFamily="34" charset="0"/>
              </a:rPr>
              <a:t> стельных коров</a:t>
            </a:r>
            <a:r>
              <a:rPr lang="ru-RU" sz="1400" dirty="0" smtClean="0"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  </a:t>
            </a:r>
            <a:r>
              <a:rPr lang="ru-RU" sz="1400" dirty="0" smtClean="0">
                <a:latin typeface="Century Gothic" panose="020B0502020202020204" pitchFamily="34" charset="0"/>
              </a:rPr>
              <a:t>Контроль </a:t>
            </a:r>
            <a:r>
              <a:rPr lang="ru-RU" sz="1400" dirty="0">
                <a:latin typeface="Century Gothic" panose="020B0502020202020204" pitchFamily="34" charset="0"/>
              </a:rPr>
              <a:t>за состоянием стельных коров с корректированием рационов кормления и содержания в течении всего периода стельности</a:t>
            </a:r>
            <a:r>
              <a:rPr lang="ru-RU" sz="1400" dirty="0" smtClean="0"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  </a:t>
            </a:r>
            <a:r>
              <a:rPr lang="ru-RU" sz="1400" dirty="0" smtClean="0">
                <a:latin typeface="Century Gothic" panose="020B0502020202020204" pitchFamily="34" charset="0"/>
              </a:rPr>
              <a:t>Родовспоможение;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Century Gothic" panose="020B0502020202020204" pitchFamily="34" charset="0"/>
              </a:rPr>
              <a:t>  Взвешивание</a:t>
            </a:r>
            <a:r>
              <a:rPr lang="ru-RU" sz="1400" dirty="0">
                <a:latin typeface="Century Gothic" panose="020B0502020202020204" pitchFamily="34" charset="0"/>
              </a:rPr>
              <a:t>, регистрация и </a:t>
            </a:r>
            <a:r>
              <a:rPr lang="ru-RU" sz="1400" dirty="0" err="1" smtClean="0">
                <a:latin typeface="Century Gothic" panose="020B0502020202020204" pitchFamily="34" charset="0"/>
              </a:rPr>
              <a:t>чипирование</a:t>
            </a:r>
            <a:r>
              <a:rPr lang="ru-RU" sz="1400" dirty="0" smtClean="0">
                <a:latin typeface="Century Gothic" panose="020B0502020202020204" pitchFamily="34" charset="0"/>
              </a:rPr>
              <a:t> новорожденных </a:t>
            </a:r>
            <a:r>
              <a:rPr lang="ru-RU" sz="1400" dirty="0">
                <a:latin typeface="Century Gothic" panose="020B0502020202020204" pitchFamily="34" charset="0"/>
              </a:rPr>
              <a:t>телят</a:t>
            </a:r>
            <a:r>
              <a:rPr lang="ru-RU" sz="1400" dirty="0" smtClean="0"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entury Gothic" panose="020B0502020202020204" pitchFamily="34" charset="0"/>
              </a:rPr>
              <a:t>  </a:t>
            </a:r>
            <a:r>
              <a:rPr lang="ru-RU" sz="1400" dirty="0" smtClean="0">
                <a:latin typeface="Century Gothic" panose="020B0502020202020204" pitchFamily="34" charset="0"/>
              </a:rPr>
              <a:t>Проведение </a:t>
            </a:r>
            <a:r>
              <a:rPr lang="ru-RU" sz="1400" dirty="0">
                <a:latin typeface="Century Gothic" panose="020B0502020202020204" pitchFamily="34" charset="0"/>
              </a:rPr>
              <a:t>лечебно-профилактических мероприятий и контроль за здоровьем телят весь период откорма.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latin typeface="Century Gothic" panose="020B0502020202020204" pitchFamily="34" charset="0"/>
            </a:endParaRPr>
          </a:p>
          <a:p>
            <a:endParaRPr lang="ru-RU" sz="1400" dirty="0" smtClean="0">
              <a:latin typeface="Century Gothic" panose="020B0502020202020204" pitchFamily="34" charset="0"/>
            </a:endParaRPr>
          </a:p>
          <a:p>
            <a:endParaRPr lang="ru-RU" sz="1400" dirty="0" smtClean="0">
              <a:latin typeface="Century Gothic" panose="020B0502020202020204" pitchFamily="34" charset="0"/>
            </a:endParaRPr>
          </a:p>
          <a:p>
            <a:endParaRPr lang="ru-RU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79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http://www.dream-wallpaper.com/free-wallpaper/nature-wallpaper/microsoft-bing-3-wallpaper/1920x1200/free-wallpaper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12524" y="-130612"/>
            <a:ext cx="10977877" cy="686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58" y="-130612"/>
            <a:ext cx="6364942" cy="617271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58" y="1128853"/>
            <a:ext cx="6364942" cy="5729147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896470" y="506506"/>
            <a:ext cx="9977269" cy="3092823"/>
          </a:xfrm>
          <a:prstGeom prst="roundRect">
            <a:avLst/>
          </a:prstGeom>
          <a:noFill/>
          <a:ln w="38100" cap="flat" cmpd="sng" algn="ctr">
            <a:solidFill>
              <a:srgbClr val="EDF1F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27009" r="18594" b="46917"/>
          <a:stretch/>
        </p:blipFill>
        <p:spPr bwMode="auto">
          <a:xfrm>
            <a:off x="8356410" y="30469"/>
            <a:ext cx="1465706" cy="583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96" y="423898"/>
            <a:ext cx="1304229" cy="88235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058" y="486659"/>
            <a:ext cx="6364943" cy="707996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541059" y="548269"/>
            <a:ext cx="63649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EDF1F4"/>
                </a:solidFill>
                <a:latin typeface="Century Gothic" panose="020B0502020202020204" pitchFamily="34" charset="0"/>
              </a:rPr>
              <a:t>Большая продуктивность при одинаковой </a:t>
            </a:r>
          </a:p>
          <a:p>
            <a:r>
              <a:rPr lang="ru-RU" sz="1600" dirty="0">
                <a:solidFill>
                  <a:srgbClr val="EDF1F4"/>
                </a:solidFill>
                <a:latin typeface="Century Gothic" panose="020B0502020202020204" pitchFamily="34" charset="0"/>
              </a:rPr>
              <a:t>длительности откорма </a:t>
            </a:r>
            <a:r>
              <a:rPr lang="ru-RU" sz="1600" dirty="0" smtClean="0">
                <a:solidFill>
                  <a:srgbClr val="EDF1F4"/>
                </a:solidFill>
                <a:latin typeface="Century Gothic" panose="020B0502020202020204" pitchFamily="34" charset="0"/>
              </a:rPr>
              <a:t> - 139 дней</a:t>
            </a:r>
            <a:endParaRPr lang="ru-RU" sz="1600" dirty="0">
              <a:solidFill>
                <a:srgbClr val="EDF1F4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175" y="403518"/>
            <a:ext cx="273050" cy="64168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905" y="379449"/>
            <a:ext cx="621269" cy="88235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343" y="379092"/>
            <a:ext cx="621269" cy="88235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3732280" y="64804"/>
            <a:ext cx="1893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ED1B24"/>
                </a:solidFill>
                <a:latin typeface="Century Gothic" panose="020B0502020202020204" pitchFamily="34" charset="0"/>
              </a:rPr>
              <a:t>Итоги проекта</a:t>
            </a:r>
            <a:endParaRPr lang="ru-RU" b="1" dirty="0">
              <a:solidFill>
                <a:srgbClr val="ED1B24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856" y="1199721"/>
            <a:ext cx="3908806" cy="2340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059" y="3580277"/>
            <a:ext cx="6364943" cy="707996"/>
          </a:xfrm>
          <a:prstGeom prst="rect">
            <a:avLst/>
          </a:prstGeom>
        </p:spPr>
      </p:pic>
      <p:sp>
        <p:nvSpPr>
          <p:cNvPr id="26" name="Прямоугольник 25"/>
          <p:cNvSpPr/>
          <p:nvPr/>
        </p:nvSpPr>
        <p:spPr>
          <a:xfrm>
            <a:off x="3541061" y="3762673"/>
            <a:ext cx="63649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EDF1F4"/>
                </a:solidFill>
                <a:latin typeface="Century Gothic" panose="020B0502020202020204" pitchFamily="34" charset="0"/>
              </a:rPr>
              <a:t>Мясные качества туши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714" y="4307127"/>
            <a:ext cx="5627970" cy="2480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73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806</TotalTime>
  <Words>695</Words>
  <Application>Microsoft Office PowerPoint</Application>
  <PresentationFormat>Лист A4 (210x297 мм)</PresentationFormat>
  <Paragraphs>119</Paragraphs>
  <Slides>10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GRAND</dc:creator>
  <cp:lastModifiedBy>LVTgroup №1</cp:lastModifiedBy>
  <cp:revision>84</cp:revision>
  <dcterms:created xsi:type="dcterms:W3CDTF">2017-12-17T10:31:52Z</dcterms:created>
  <dcterms:modified xsi:type="dcterms:W3CDTF">2018-01-12T10:22:12Z</dcterms:modified>
</cp:coreProperties>
</file>